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68" r:id="rId3"/>
    <p:sldId id="269" r:id="rId4"/>
    <p:sldId id="265" r:id="rId5"/>
    <p:sldId id="263" r:id="rId6"/>
    <p:sldId id="277" r:id="rId7"/>
    <p:sldId id="276" r:id="rId8"/>
    <p:sldId id="278" r:id="rId9"/>
    <p:sldId id="279" r:id="rId10"/>
    <p:sldId id="280" r:id="rId11"/>
    <p:sldId id="272" r:id="rId12"/>
    <p:sldId id="273" r:id="rId13"/>
    <p:sldId id="271" r:id="rId14"/>
    <p:sldId id="256" r:id="rId15"/>
    <p:sldId id="257" r:id="rId16"/>
    <p:sldId id="258" r:id="rId17"/>
    <p:sldId id="259" r:id="rId18"/>
    <p:sldId id="260" r:id="rId19"/>
    <p:sldId id="261" r:id="rId20"/>
    <p:sldId id="262" r:id="rId21"/>
    <p:sldId id="274" r:id="rId22"/>
    <p:sldId id="281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4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0738-D7A1-4A0C-ABDD-DE2FA3AA54D3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625F3-287C-447B-A04E-0B390B249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0738-D7A1-4A0C-ABDD-DE2FA3AA54D3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625F3-287C-447B-A04E-0B390B249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0738-D7A1-4A0C-ABDD-DE2FA3AA54D3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625F3-287C-447B-A04E-0B390B249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0738-D7A1-4A0C-ABDD-DE2FA3AA54D3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625F3-287C-447B-A04E-0B390B249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0738-D7A1-4A0C-ABDD-DE2FA3AA54D3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625F3-287C-447B-A04E-0B390B249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0738-D7A1-4A0C-ABDD-DE2FA3AA54D3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625F3-287C-447B-A04E-0B390B249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0738-D7A1-4A0C-ABDD-DE2FA3AA54D3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625F3-287C-447B-A04E-0B390B249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0738-D7A1-4A0C-ABDD-DE2FA3AA54D3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625F3-287C-447B-A04E-0B390B249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0738-D7A1-4A0C-ABDD-DE2FA3AA54D3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625F3-287C-447B-A04E-0B390B249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0738-D7A1-4A0C-ABDD-DE2FA3AA54D3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625F3-287C-447B-A04E-0B390B249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0738-D7A1-4A0C-ABDD-DE2FA3AA54D3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625F3-287C-447B-A04E-0B390B249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40738-D7A1-4A0C-ABDD-DE2FA3AA54D3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625F3-287C-447B-A04E-0B390B249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максим\Documents\Downloads\s1200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1127" y="75957"/>
            <a:ext cx="9457899" cy="668358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466530" y="900752"/>
            <a:ext cx="4858603" cy="3193576"/>
          </a:xfrm>
        </p:spPr>
        <p:txBody>
          <a:bodyPr>
            <a:normAutofit/>
          </a:bodyPr>
          <a:lstStyle/>
          <a:p>
            <a:r>
              <a:rPr lang="ru-RU" dirty="0" smtClean="0"/>
              <a:t>Информация </a:t>
            </a:r>
            <a:br>
              <a:rPr lang="ru-RU" dirty="0" smtClean="0"/>
            </a:br>
            <a:r>
              <a:rPr lang="ru-RU" dirty="0" smtClean="0"/>
              <a:t>для родителей </a:t>
            </a:r>
            <a:br>
              <a:rPr lang="ru-RU" dirty="0" smtClean="0"/>
            </a:br>
            <a:r>
              <a:rPr lang="ru-RU" dirty="0" smtClean="0"/>
              <a:t>будущих </a:t>
            </a:r>
            <a:br>
              <a:rPr lang="ru-RU" dirty="0" smtClean="0"/>
            </a:br>
            <a:r>
              <a:rPr lang="ru-RU" dirty="0" smtClean="0"/>
              <a:t>первоклассников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624" y="1255594"/>
            <a:ext cx="11586575" cy="5602406"/>
          </a:xfrm>
        </p:spPr>
        <p:txBody>
          <a:bodyPr numCol="1">
            <a:normAutofit fontScale="85000" lnSpcReduction="20000"/>
          </a:bodyPr>
          <a:lstStyle/>
          <a:p>
            <a:pPr>
              <a:buClr>
                <a:srgbClr val="00B050"/>
              </a:buClr>
              <a:buSzPct val="115000"/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папка для уроков технологии</a:t>
            </a:r>
          </a:p>
          <a:p>
            <a:pPr>
              <a:buClr>
                <a:srgbClr val="00B050"/>
              </a:buClr>
              <a:buSzPct val="11500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В папке: </a:t>
            </a:r>
          </a:p>
          <a:p>
            <a:pPr>
              <a:buClr>
                <a:srgbClr val="00B050"/>
              </a:buClr>
              <a:buSzPct val="115000"/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набор цветной бумаги;</a:t>
            </a:r>
          </a:p>
          <a:p>
            <a:pPr>
              <a:buClr>
                <a:srgbClr val="00B050"/>
              </a:buClr>
              <a:buSzPct val="115000"/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набор цветного картона;</a:t>
            </a:r>
          </a:p>
          <a:p>
            <a:pPr>
              <a:buClr>
                <a:srgbClr val="00B050"/>
              </a:buClr>
              <a:buSzPct val="115000"/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набор белого картона;</a:t>
            </a:r>
          </a:p>
          <a:p>
            <a:pPr>
              <a:buClr>
                <a:srgbClr val="00B050"/>
              </a:buClr>
              <a:buSzPct val="115000"/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пластилин (12 цветов);</a:t>
            </a:r>
          </a:p>
          <a:p>
            <a:pPr>
              <a:buClr>
                <a:srgbClr val="00B050"/>
              </a:buClr>
              <a:buSzPct val="115000"/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дощечка для лепки;</a:t>
            </a:r>
          </a:p>
          <a:p>
            <a:pPr>
              <a:buClr>
                <a:srgbClr val="00B050"/>
              </a:buClr>
              <a:buSzPct val="115000"/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клей ПВА;</a:t>
            </a:r>
          </a:p>
          <a:p>
            <a:pPr>
              <a:buClr>
                <a:srgbClr val="00B050"/>
              </a:buClr>
              <a:buSzPct val="115000"/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кисточка жёсткая для клея;</a:t>
            </a:r>
          </a:p>
          <a:p>
            <a:pPr>
              <a:buClr>
                <a:srgbClr val="00B050"/>
              </a:buClr>
              <a:buSzPct val="115000"/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клей-карандаш;</a:t>
            </a:r>
          </a:p>
          <a:p>
            <a:pPr>
              <a:buClr>
                <a:srgbClr val="00B050"/>
              </a:buClr>
              <a:buSzPct val="115000"/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ножницы с закругленными концами;</a:t>
            </a:r>
          </a:p>
          <a:p>
            <a:pPr>
              <a:buClr>
                <a:srgbClr val="00B050"/>
              </a:buClr>
              <a:buSzPct val="115000"/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сухие и влажные салфетки.</a:t>
            </a:r>
          </a:p>
          <a:p>
            <a:pPr algn="ctr">
              <a:buClr>
                <a:srgbClr val="00B050"/>
              </a:buClr>
              <a:buSzPct val="115000"/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Всё подписать!</a:t>
            </a:r>
          </a:p>
          <a:p>
            <a:pPr>
              <a:buClr>
                <a:srgbClr val="00B050"/>
              </a:buClr>
              <a:buSzPct val="115000"/>
              <a:buFont typeface="Wingdings" panose="05000000000000000000" pitchFamily="2" charset="2"/>
              <a:buChar char="ü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B050"/>
              </a:buClr>
              <a:buSzPct val="115000"/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773" y="327546"/>
            <a:ext cx="11859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принадлежностей для уроков технологии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максим\Documents\Downloads\7.7.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4032" y="1433014"/>
            <a:ext cx="4756245" cy="47562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473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 школьной форме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максим\Documents\Downloads\XII_81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181"/>
          <a:stretch>
            <a:fillRect/>
          </a:stretch>
        </p:blipFill>
        <p:spPr bwMode="auto">
          <a:xfrm>
            <a:off x="5789263" y="1559258"/>
            <a:ext cx="6024726" cy="43229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7546" y="1228299"/>
            <a:ext cx="52680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Парадная форма: </a:t>
            </a:r>
          </a:p>
          <a:p>
            <a:pPr>
              <a:buNone/>
            </a:pPr>
            <a:r>
              <a:rPr lang="ru-RU" sz="3200" u="sng" dirty="0" smtClean="0"/>
              <a:t>Мальчики, юноши </a:t>
            </a:r>
            <a:r>
              <a:rPr lang="ru-RU" sz="3200" dirty="0" smtClean="0"/>
              <a:t>– белая мужская сорочка, брюки, пиджак  темно-синего цвета, фирменный галстук с логотипом школы, туфли.</a:t>
            </a:r>
          </a:p>
          <a:p>
            <a:pPr>
              <a:buNone/>
            </a:pPr>
            <a:r>
              <a:rPr lang="ru-RU" sz="3200" u="sng" dirty="0" smtClean="0"/>
              <a:t>Девочки, девушки  </a:t>
            </a:r>
            <a:r>
              <a:rPr lang="ru-RU" sz="3200" dirty="0" smtClean="0"/>
              <a:t>- платье бордового цвета с белыми воротником и манжетами, фирменный галстук с логотипом школы, туфли.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 школьной форме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Повседневная форма:</a:t>
            </a:r>
          </a:p>
          <a:p>
            <a:pPr>
              <a:buNone/>
            </a:pPr>
            <a:r>
              <a:rPr lang="ru-RU" u="sng" dirty="0" smtClean="0"/>
              <a:t>Мальчики</a:t>
            </a:r>
            <a:r>
              <a:rPr lang="ru-RU" u="sng" dirty="0"/>
              <a:t>, юноши </a:t>
            </a:r>
            <a:r>
              <a:rPr lang="ru-RU" dirty="0"/>
              <a:t>– </a:t>
            </a:r>
            <a:r>
              <a:rPr lang="ru-RU" dirty="0" smtClean="0"/>
              <a:t>однотонная сорочка или водолазка, </a:t>
            </a:r>
            <a:r>
              <a:rPr lang="ru-RU" dirty="0"/>
              <a:t>брюки, </a:t>
            </a:r>
            <a:r>
              <a:rPr lang="ru-RU" dirty="0" smtClean="0"/>
              <a:t>пиджак (жилет) темно-синего цвета, </a:t>
            </a:r>
            <a:r>
              <a:rPr lang="ru-RU" dirty="0"/>
              <a:t>фирменный галстук с логотипом школы, туфли.</a:t>
            </a:r>
          </a:p>
          <a:p>
            <a:pPr>
              <a:buNone/>
            </a:pPr>
            <a:r>
              <a:rPr lang="ru-RU" u="sng" dirty="0"/>
              <a:t>Девочки, девушки  </a:t>
            </a:r>
            <a:r>
              <a:rPr lang="ru-RU" dirty="0"/>
              <a:t>- платье </a:t>
            </a:r>
            <a:r>
              <a:rPr lang="ru-RU" dirty="0"/>
              <a:t>(</a:t>
            </a:r>
            <a:r>
              <a:rPr lang="ru-RU" dirty="0" smtClean="0"/>
              <a:t>обязательно!) бордового </a:t>
            </a:r>
            <a:r>
              <a:rPr lang="ru-RU" dirty="0"/>
              <a:t>цвета с </a:t>
            </a:r>
            <a:r>
              <a:rPr lang="ru-RU" dirty="0" smtClean="0"/>
              <a:t>синими </a:t>
            </a:r>
            <a:r>
              <a:rPr lang="ru-RU" dirty="0"/>
              <a:t>воротником и </a:t>
            </a:r>
            <a:r>
              <a:rPr lang="ru-RU" dirty="0" smtClean="0"/>
              <a:t>манжетами, </a:t>
            </a:r>
            <a:r>
              <a:rPr lang="ru-RU" dirty="0"/>
              <a:t>фирменный галстук с логотипом школы, туфли</a:t>
            </a:r>
            <a:r>
              <a:rPr lang="ru-RU" dirty="0" smtClean="0"/>
              <a:t>. Сарафан </a:t>
            </a:r>
            <a:r>
              <a:rPr lang="ru-RU" dirty="0" smtClean="0"/>
              <a:t>(дополнение к </a:t>
            </a:r>
            <a:r>
              <a:rPr lang="ru-RU" dirty="0" smtClean="0"/>
              <a:t>платью, по желанию!) </a:t>
            </a:r>
            <a:r>
              <a:rPr lang="ru-RU" dirty="0" smtClean="0"/>
              <a:t>бордового </a:t>
            </a:r>
            <a:r>
              <a:rPr lang="ru-RU" dirty="0" smtClean="0"/>
              <a:t>цвета, однотонная </a:t>
            </a:r>
            <a:r>
              <a:rPr lang="ru-RU" dirty="0" smtClean="0"/>
              <a:t>блузка.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09600" y="477673"/>
            <a:ext cx="6787487" cy="5648492"/>
          </a:xfrm>
        </p:spPr>
        <p:txBody>
          <a:bodyPr/>
          <a:lstStyle/>
          <a:p>
            <a:r>
              <a:rPr lang="ru-RU" dirty="0" smtClean="0"/>
              <a:t>Приобрести форму вы можете в магазине </a:t>
            </a:r>
            <a:r>
              <a:rPr lang="ru-RU" b="1" dirty="0" smtClean="0"/>
              <a:t>«Персона» по адресу Октябрьский проспект, дом 7.</a:t>
            </a:r>
            <a:endParaRPr lang="ru-RU" dirty="0" smtClean="0"/>
          </a:p>
          <a:p>
            <a:r>
              <a:rPr lang="ru-RU" dirty="0" smtClean="0"/>
              <a:t>Большая просьба, подойти в магазин заранее.</a:t>
            </a:r>
          </a:p>
          <a:p>
            <a:r>
              <a:rPr lang="ru-RU" dirty="0" smtClean="0"/>
              <a:t>Форму такого образца вы можете пошить самостоятельно.</a:t>
            </a:r>
            <a:endParaRPr lang="ru-RU" dirty="0"/>
          </a:p>
        </p:txBody>
      </p:sp>
      <p:pic>
        <p:nvPicPr>
          <p:cNvPr id="2051" name="Picture 3" descr="C:\фото\фото 2018\1 сентября\2018-09-01 08.47.39.JPG"/>
          <p:cNvPicPr>
            <a:picLocks noChangeAspect="1" noChangeArrowheads="1"/>
          </p:cNvPicPr>
          <p:nvPr/>
        </p:nvPicPr>
        <p:blipFill>
          <a:blip r:embed="rId2" cstate="print"/>
          <a:srcRect l="6749" t="8085" r="8811" b="8718"/>
          <a:stretch>
            <a:fillRect/>
          </a:stretch>
        </p:blipFill>
        <p:spPr bwMode="auto">
          <a:xfrm>
            <a:off x="7689822" y="586854"/>
            <a:ext cx="3895751" cy="5117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00251"/>
            <a:ext cx="12191999" cy="2823357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cap="all" dirty="0" smtClean="0">
                <a:ln w="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93" y="2137056"/>
            <a:ext cx="10363200" cy="4372925"/>
          </a:xfrm>
        </p:spPr>
      </p:pic>
      <p:sp>
        <p:nvSpPr>
          <p:cNvPr id="4" name="Прямоугольник 3"/>
          <p:cNvSpPr/>
          <p:nvPr/>
        </p:nvSpPr>
        <p:spPr>
          <a:xfrm>
            <a:off x="1883391" y="409433"/>
            <a:ext cx="89119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Готовность ребенка к школе (советы психолога) </a:t>
            </a:r>
            <a:endParaRPr lang="ru-RU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22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3772" y="313899"/>
            <a:ext cx="11832609" cy="137842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Психологическая готовность ребенка к школе представляет собой совокупность личностных качеств, умений и навыков, а также, определенный уровень развития психических функций. 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368490" y="2050906"/>
            <a:ext cx="6264323" cy="35583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rgbClr val="343F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психологическая готовность ребенка к школе предполагает несколько составляющих</a:t>
            </a:r>
            <a:r>
              <a:rPr lang="ru-RU" sz="2400" dirty="0" smtClean="0">
                <a:solidFill>
                  <a:srgbClr val="343F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Личностно-социальная 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готовность</a:t>
            </a: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Интеллектуальная 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готовность</a:t>
            </a: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Мотивационная 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готовность</a:t>
            </a: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Эмоционально-волевая 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готовность.</a:t>
            </a:r>
            <a:r>
              <a:rPr lang="ru-RU" sz="32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0" y="2578449"/>
            <a:ext cx="3657600" cy="25694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9889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30" y="274638"/>
            <a:ext cx="11787116" cy="844478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Личностно-социальная готовность ребенка к школе</a:t>
            </a:r>
            <a:endParaRPr lang="ru-RU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3206" y="1733266"/>
            <a:ext cx="11009194" cy="468118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343F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ребенок чувствовал личностно-социальную готовность к школе, родителям на каком-то этапе необходимо «отделиться» от него и дать ему возможность общаться с разными людьми. Пусть ребенок сам устанавливает контакты, не надо его подталкивать или частично брать на себя его функции, «помогая» ему знакомиться</a:t>
            </a:r>
            <a:r>
              <a:rPr lang="ru-RU" sz="2400" dirty="0" smtClean="0">
                <a:solidFill>
                  <a:srgbClr val="343F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343F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у Вас домашний ребенок, старайтесь чаще выбираться в места скопления народа,  чтобы приучать его к коллективу.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343F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Очень важна для формирования личностно-социальной готовности ребенка к школе его адекватная самооценка. Ребенок не должен ни занижать свои способности, ни ставить себя выше других – и то, и другое создаст ему проблемы при обучении в школе.</a:t>
            </a:r>
            <a:br>
              <a:rPr lang="ru-RU" sz="2400" dirty="0" smtClean="0">
                <a:solidFill>
                  <a:srgbClr val="343F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343F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343F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343F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343F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65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78" y="204716"/>
            <a:ext cx="11941791" cy="1228298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Интеллектуальная готовность ребенка к школе</a:t>
            </a: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251" y="1637730"/>
            <a:ext cx="11891749" cy="522027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3400" dirty="0" smtClean="0">
                <a:solidFill>
                  <a:srgbClr val="343F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моменту поступления в школу у ребенка должен быть накоплен определенный багаж знаний, полученных опытным путем. Для этого малыш должен не просто задавать бесконечные «почему?» маме и папе, а самостоятельно находить ответы на все свои вопросы, постигая причинно-следственные связи.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400" dirty="0" smtClean="0">
                <a:solidFill>
                  <a:srgbClr val="343F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умении устанавливать причинно-следственные связи говорит употребление ребенком в речи таких оборотов, как: «…если, то…», «потому что», «поэтому» и т.п.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400" dirty="0" smtClean="0">
                <a:solidFill>
                  <a:srgbClr val="343F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шести-семи годам дошкольник должен хорошо знать свой адрес, название города, где он проживает, название страны, столицы. Знать имена и отчества родителей, где они работают и понимать, что их дедушка — чей-то папа (отца или матери). Ориентироваться во временах года, их последовательности и основных признаках. Знать названия месяцев, дней недели, текущий год.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400" dirty="0" smtClean="0">
                <a:solidFill>
                  <a:srgbClr val="343F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Психологическая готовность ребенка к школе должна проявляться также в том, насколько быстро он понимает суть поставленных перед ним задач, насколько точно он следует предоставленным алгоритмам и как хорошо он планирует свою деятельность.</a:t>
            </a:r>
            <a:r>
              <a:rPr lang="ru-RU" sz="2400" dirty="0" smtClean="0">
                <a:solidFill>
                  <a:srgbClr val="343F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343F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2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552" y="174056"/>
            <a:ext cx="11089944" cy="1061893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Мотивационная </a:t>
            </a:r>
            <a:r>
              <a:rPr lang="ru-R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готовность ребенка к </a:t>
            </a:r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школе</a:t>
            </a: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251" y="1746914"/>
            <a:ext cx="11532358" cy="479036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343F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Родители </a:t>
            </a:r>
            <a:r>
              <a:rPr lang="ru-RU" sz="2400" dirty="0">
                <a:solidFill>
                  <a:srgbClr val="343F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должны объяснить, зачем дети ходят в школу, и сформировать у ребенка желание учиться, ответственное отношение к учебе и, естественно, положительную мотивацию:</a:t>
            </a:r>
            <a:br>
              <a:rPr lang="ru-RU" sz="2400" dirty="0">
                <a:solidFill>
                  <a:srgbClr val="343F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343F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 школе,</a:t>
            </a:r>
            <a:br>
              <a:rPr lang="ru-RU" sz="2400" dirty="0">
                <a:solidFill>
                  <a:srgbClr val="343F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343F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 учителю,</a:t>
            </a:r>
            <a:br>
              <a:rPr lang="ru-RU" sz="2400" dirty="0">
                <a:solidFill>
                  <a:srgbClr val="343F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343F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 учебной деятельности,</a:t>
            </a:r>
            <a:br>
              <a:rPr lang="ru-RU" sz="2400" dirty="0">
                <a:solidFill>
                  <a:srgbClr val="343F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343F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 самому себе</a:t>
            </a:r>
            <a:r>
              <a:rPr lang="ru-RU" sz="2400" dirty="0" smtClean="0">
                <a:solidFill>
                  <a:srgbClr val="343F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343F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сформировать мотивационную готовность ребенка к школе, предоставьте ему больше самостоятельности в действиях. Если раньше Вы хвалили его за каждый шаг, то теперь хвалите только за готовый результат. Не пугая ребенка, объясните, что в школе его не будут хвалить за каждую мелочь, у него будут задания, которые надо будет выполнить. В то же время, настройте его на успех и дайте понять, что Вы в него верите.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01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14300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Эмоционально-волевая готовность ребенка к школе</a:t>
            </a: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785" y="1816289"/>
            <a:ext cx="11300346" cy="4572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343F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Эмоционально-волевая готовность представляет собой готовность к трудностям и поиску путей их разрешения. Распознать отсутствие эмоционально-волевой готовности ребенка к школе можно по его словам: «Я не буду это делать, потому что это неинтересно», «Я не хочу идти в школу, потому что там не разрешают бегать во время уроков» и т.п</a:t>
            </a:r>
            <a:r>
              <a:rPr lang="ru-RU" sz="2800" dirty="0" smtClean="0">
                <a:solidFill>
                  <a:srgbClr val="343F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343F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Заранее подготавливайте ребенка к смене деятельности. Пусть он то сидит за столом, то играет в подвижные игры. Даже в психологическом плане ребенку будет проще высидеть урок, если он будет знать, что сможет побегать на перемене.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66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Добрый день!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55594"/>
            <a:ext cx="10972800" cy="4870571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Ваш ребёнок – будущий первоклассник? 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Поздравляем! 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Значит следующая информация для Вас!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максим\Documents\Downloads\cover_image_big-1024x6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0996" y="3255725"/>
            <a:ext cx="5390865" cy="3342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842" y="418454"/>
            <a:ext cx="11491415" cy="2136778"/>
          </a:xfrm>
        </p:spPr>
        <p:txBody>
          <a:bodyPr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3200" dirty="0" smtClean="0">
                <a:solidFill>
                  <a:srgbClr val="008E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Готовиться к школе нужно заранее – и лучше делать это постепенно в течение всего дошкольного периода. Только тогда сформируется психологическая готовность ребенка к школе – и первый класс будет пройден им без проблем!</a:t>
            </a:r>
            <a:r>
              <a:rPr lang="ru-RU" sz="32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4004">
            <a:off x="2822367" y="2604861"/>
            <a:ext cx="6078647" cy="40299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9627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341195"/>
            <a:ext cx="10972800" cy="5784970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    «Быть готовым к школе – не значит уметь читать, писать и считать.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Быть готовым к школе –  значит быть готовым всему этому научиться».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                                         </a:t>
            </a:r>
            <a:r>
              <a:rPr lang="ru-RU" i="1" dirty="0" err="1" smtClean="0"/>
              <a:t>Венгер</a:t>
            </a:r>
            <a:r>
              <a:rPr lang="ru-RU" i="1" dirty="0" smtClean="0"/>
              <a:t> Л.А.</a:t>
            </a:r>
            <a:endParaRPr lang="ru-RU" dirty="0"/>
          </a:p>
        </p:txBody>
      </p:sp>
      <p:pic>
        <p:nvPicPr>
          <p:cNvPr id="6146" name="Picture 2" descr="C:\Users\максим\Documents\Downloads\20170309224822-410d95f5-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0496" y="2658660"/>
            <a:ext cx="5857163" cy="3904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максим\Documents\Downloads\96d0cd6207a4e9cda80c4002f1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6305" y="409433"/>
            <a:ext cx="7915702" cy="5936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376" y="341194"/>
            <a:ext cx="11132024" cy="611419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3600" i="1" dirty="0" smtClean="0">
                <a:solidFill>
                  <a:srgbClr val="002060"/>
                </a:solidFill>
              </a:rPr>
              <a:t>Уважаемые родители!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29 </a:t>
            </a:r>
            <a:r>
              <a:rPr lang="ru-RU" sz="3600" b="1" i="1" dirty="0" smtClean="0">
                <a:solidFill>
                  <a:srgbClr val="002060"/>
                </a:solidFill>
              </a:rPr>
              <a:t>августа 2021 г.</a:t>
            </a:r>
            <a:r>
              <a:rPr lang="ru-RU" sz="3600" i="1" dirty="0" smtClean="0">
                <a:solidFill>
                  <a:srgbClr val="002060"/>
                </a:solidFill>
              </a:rPr>
              <a:t> (ориентировочно) состоятся сборы обучающихся, на которых будет дана вся информация по классам и учителям, по празднованию Дня знаний и режиму работы школы. Вы познакомитесь со своим педагогом. Сможет</a:t>
            </a:r>
            <a:r>
              <a:rPr lang="ru-RU" sz="3600" dirty="0" smtClean="0">
                <a:solidFill>
                  <a:srgbClr val="002060"/>
                </a:solidFill>
              </a:rPr>
              <a:t>е </a:t>
            </a:r>
            <a:r>
              <a:rPr lang="ru-RU" sz="3600" i="1" dirty="0" smtClean="0">
                <a:solidFill>
                  <a:srgbClr val="002060"/>
                </a:solidFill>
              </a:rPr>
              <a:t>задать ему все интересующие Вас вопросы.</a:t>
            </a:r>
            <a:endParaRPr lang="ru-RU" sz="36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499" y="436728"/>
            <a:ext cx="10877265" cy="1105469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в школу 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первокласснику?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itd3.mycdn.me/image?id=867584955128&amp;t=20&amp;plc=WEB&amp;tkn=*sNIbiK6HfF3iLoVPERtoOVsh5P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298">
            <a:off x="2774965" y="2088107"/>
            <a:ext cx="6711343" cy="44764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58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625" y="1596788"/>
            <a:ext cx="11654814" cy="5104263"/>
          </a:xfrm>
        </p:spPr>
        <p:txBody>
          <a:bodyPr numCol="1">
            <a:normAutofit/>
          </a:bodyPr>
          <a:lstStyle/>
          <a:p>
            <a:pPr>
              <a:buClr>
                <a:srgbClr val="00B050"/>
              </a:buClr>
              <a:buSzPct val="115000"/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ранец (рюкзак, портфель);</a:t>
            </a:r>
          </a:p>
          <a:p>
            <a:pPr>
              <a:buClr>
                <a:srgbClr val="00B050"/>
              </a:buClr>
              <a:buSzPct val="115000"/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школьная форма;</a:t>
            </a:r>
          </a:p>
          <a:p>
            <a:pPr>
              <a:buClr>
                <a:srgbClr val="00B050"/>
              </a:buClr>
              <a:buSzPct val="115000"/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сменная обувь (лёгкие туфли);</a:t>
            </a:r>
          </a:p>
          <a:p>
            <a:pPr>
              <a:buClr>
                <a:srgbClr val="00B050"/>
              </a:buClr>
              <a:buSzPct val="115000"/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спортивная форма (в зале: спортивные брюки (шорты), футболка однотонная; на улице: спортивный костюм);</a:t>
            </a:r>
          </a:p>
          <a:p>
            <a:pPr>
              <a:buClr>
                <a:srgbClr val="00B050"/>
              </a:buClr>
              <a:buSzPct val="115000"/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обувь для уроков физической культуры (кеды, кроссовки на нескользкой белой подошве);</a:t>
            </a:r>
          </a:p>
          <a:p>
            <a:pPr>
              <a:buClr>
                <a:srgbClr val="00B050"/>
              </a:buClr>
              <a:buSzPct val="115000"/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сумка (мешок) для сменной обуви.</a:t>
            </a:r>
          </a:p>
          <a:p>
            <a:pPr algn="ctr">
              <a:buClr>
                <a:srgbClr val="00B050"/>
              </a:buClr>
              <a:buSzPct val="11500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Все вещи обязательно подписать!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B050"/>
              </a:buClr>
              <a:buSzPct val="115000"/>
              <a:buFont typeface="Wingdings" panose="05000000000000000000" pitchFamily="2" charset="2"/>
              <a:buChar char="ü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773" y="327546"/>
            <a:ext cx="118599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принадлежностей               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первоклассника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максим\Documents\Downloads\10219187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60782" y="0"/>
            <a:ext cx="2731218" cy="3043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473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625" y="1596788"/>
            <a:ext cx="10617583" cy="5104263"/>
          </a:xfrm>
        </p:spPr>
        <p:txBody>
          <a:bodyPr numCol="1">
            <a:normAutofit/>
          </a:bodyPr>
          <a:lstStyle/>
          <a:p>
            <a:pPr>
              <a:buClr>
                <a:srgbClr val="00B050"/>
              </a:buClr>
              <a:buSzPct val="115000"/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пенал</a:t>
            </a:r>
          </a:p>
          <a:p>
            <a:pPr>
              <a:buClr>
                <a:srgbClr val="00B050"/>
              </a:buClr>
              <a:buSzPct val="11500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В пенале: </a:t>
            </a:r>
          </a:p>
          <a:p>
            <a:pPr>
              <a:buClr>
                <a:srgbClr val="00B050"/>
              </a:buClr>
              <a:buSzPct val="115000"/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шариковые ручки (не автомат) 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синим стержнем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шт.;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B050"/>
              </a:buClr>
              <a:buSzPct val="115000"/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простые карандаши (хорошо отточены) – 2 шт.;</a:t>
            </a:r>
          </a:p>
          <a:p>
            <a:pPr>
              <a:buClr>
                <a:srgbClr val="00B050"/>
              </a:buClr>
              <a:buSzPct val="115000"/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ластик – 1 шт.;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B050"/>
              </a:buClr>
              <a:buSzPct val="115000"/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точилка с боксом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шт.;</a:t>
            </a:r>
          </a:p>
          <a:p>
            <a:pPr>
              <a:buClr>
                <a:srgbClr val="00B050"/>
              </a:buClr>
              <a:buSzPct val="115000"/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линейка деревянная (15-20 см)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шт.;</a:t>
            </a:r>
          </a:p>
          <a:p>
            <a:pPr>
              <a:buClr>
                <a:srgbClr val="00B050"/>
              </a:buClr>
              <a:buSzPct val="115000"/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цветные карандаши: жёлтый, красный, синий, зелёный.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773" y="327546"/>
            <a:ext cx="118599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канцелярских товаров для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первоклассника на сентябрь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максим\Documents\Downloads\cover-120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7104" y="0"/>
            <a:ext cx="3684896" cy="24565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473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максим\Documents\Downloads\tetrad_shkolnaya_12l_zelenaya_oblozhka_mayak_chastaya_kos_liniya_t50_1_full.jpg"/>
          <p:cNvPicPr>
            <a:picLocks noChangeAspect="1" noChangeArrowheads="1"/>
          </p:cNvPicPr>
          <p:nvPr/>
        </p:nvPicPr>
        <p:blipFill>
          <a:blip r:embed="rId2" cstate="print"/>
          <a:srcRect l="9921" r="9921"/>
          <a:stretch>
            <a:fillRect/>
          </a:stretch>
        </p:blipFill>
        <p:spPr bwMode="auto">
          <a:xfrm>
            <a:off x="9307773" y="0"/>
            <a:ext cx="2884227" cy="3598292"/>
          </a:xfrm>
          <a:prstGeom prst="rect">
            <a:avLst/>
          </a:prstGeom>
          <a:noFill/>
        </p:spPr>
      </p:pic>
      <p:pic>
        <p:nvPicPr>
          <p:cNvPr id="2051" name="Picture 3" descr="C:\Users\максим\Documents\Downloads\485367_7ab17_th.jpg"/>
          <p:cNvPicPr>
            <a:picLocks noChangeAspect="1" noChangeArrowheads="1"/>
          </p:cNvPicPr>
          <p:nvPr/>
        </p:nvPicPr>
        <p:blipFill>
          <a:blip r:embed="rId3" cstate="print"/>
          <a:srcRect l="18898" t="7798" r="2520" b="8318"/>
          <a:stretch>
            <a:fillRect/>
          </a:stretch>
        </p:blipFill>
        <p:spPr bwMode="auto">
          <a:xfrm>
            <a:off x="8375621" y="2811439"/>
            <a:ext cx="2875571" cy="3719015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625" y="2129051"/>
            <a:ext cx="7778850" cy="4572000"/>
          </a:xfrm>
        </p:spPr>
        <p:txBody>
          <a:bodyPr numCol="1">
            <a:normAutofit/>
          </a:bodyPr>
          <a:lstStyle/>
          <a:p>
            <a:pPr>
              <a:buClr>
                <a:srgbClr val="00B050"/>
              </a:buClr>
              <a:buSzPct val="115000"/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папка для тетрадей</a:t>
            </a:r>
          </a:p>
          <a:p>
            <a:pPr>
              <a:buClr>
                <a:srgbClr val="00B050"/>
              </a:buClr>
              <a:buSzPct val="11500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В папке: </a:t>
            </a:r>
          </a:p>
          <a:p>
            <a:pPr>
              <a:buClr>
                <a:srgbClr val="00B050"/>
              </a:buClr>
              <a:buSzPct val="115000"/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однотонная зеленая тетрадь в мелкую клетку - 3 шт.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B050"/>
              </a:buClr>
              <a:buSzPct val="115000"/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однотонная зеленая тетрадь в косую линию с частыми наклонными – 2 шт.</a:t>
            </a:r>
          </a:p>
          <a:p>
            <a:pPr>
              <a:buClr>
                <a:srgbClr val="00B050"/>
              </a:buClr>
              <a:buSzPct val="115000"/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прозрачные плотные  обложки для тетрадей – 5 шт.</a:t>
            </a:r>
          </a:p>
          <a:p>
            <a:pPr>
              <a:buClr>
                <a:srgbClr val="00B050"/>
              </a:buClr>
              <a:buSzPct val="115000"/>
              <a:buFont typeface="Wingdings" pitchFamily="2" charset="2"/>
              <a:buChar char="ü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773" y="327546"/>
            <a:ext cx="118599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канцелярских товаров для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первоклассника на сентябрь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73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624" y="1842448"/>
            <a:ext cx="6850803" cy="4858603"/>
          </a:xfrm>
        </p:spPr>
        <p:txBody>
          <a:bodyPr numCol="1">
            <a:normAutofit/>
          </a:bodyPr>
          <a:lstStyle/>
          <a:p>
            <a:pPr>
              <a:buClr>
                <a:srgbClr val="00B050"/>
              </a:buClr>
              <a:buSzPct val="115000"/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обложки для учебников                                           УМК  «Школа России»                                                                                    (лучше приобрести после                                                                                    получения учебников                                                                                               «с примеркой»); </a:t>
            </a:r>
          </a:p>
          <a:p>
            <a:pPr>
              <a:buClr>
                <a:srgbClr val="00B050"/>
              </a:buClr>
              <a:buSzPct val="115000"/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закладки для учебников                                                          (удобнее –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ляссе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B050"/>
              </a:buClr>
              <a:buSzPct val="115000"/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набор счётных палочек (подписать).</a:t>
            </a:r>
          </a:p>
          <a:p>
            <a:pPr>
              <a:buClr>
                <a:srgbClr val="00B050"/>
              </a:buClr>
              <a:buSzPct val="115000"/>
              <a:buFont typeface="Wingdings" panose="05000000000000000000" pitchFamily="2" charset="2"/>
              <a:buChar char="ü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B050"/>
              </a:buClr>
              <a:buSzPct val="115000"/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773" y="327546"/>
            <a:ext cx="118599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канцелярских товаров для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первоклассника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максим\Documents\Downloads\3126080.jpg"/>
          <p:cNvPicPr>
            <a:picLocks noChangeAspect="1" noChangeArrowheads="1"/>
          </p:cNvPicPr>
          <p:nvPr/>
        </p:nvPicPr>
        <p:blipFill>
          <a:blip r:embed="rId2" cstate="print"/>
          <a:srcRect l="28684" t="5062" r="30371" b="1687"/>
          <a:stretch>
            <a:fillRect/>
          </a:stretch>
        </p:blipFill>
        <p:spPr bwMode="auto">
          <a:xfrm rot="5400000">
            <a:off x="8417124" y="3983870"/>
            <a:ext cx="1570662" cy="3577107"/>
          </a:xfrm>
          <a:prstGeom prst="rect">
            <a:avLst/>
          </a:prstGeom>
          <a:noFill/>
        </p:spPr>
      </p:pic>
      <p:pic>
        <p:nvPicPr>
          <p:cNvPr id="5123" name="Picture 3" descr="C:\Users\максим\Documents\Downloads\img5.jpg"/>
          <p:cNvPicPr>
            <a:picLocks noChangeAspect="1" noChangeArrowheads="1"/>
          </p:cNvPicPr>
          <p:nvPr/>
        </p:nvPicPr>
        <p:blipFill>
          <a:blip r:embed="rId3" cstate="print"/>
          <a:srcRect l="2362" t="5249" r="6693" b="5249"/>
          <a:stretch>
            <a:fillRect/>
          </a:stretch>
        </p:blipFill>
        <p:spPr bwMode="auto">
          <a:xfrm>
            <a:off x="6708074" y="1132763"/>
            <a:ext cx="4897073" cy="3614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473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624" y="1678675"/>
            <a:ext cx="11586575" cy="5179325"/>
          </a:xfrm>
        </p:spPr>
        <p:txBody>
          <a:bodyPr numCol="1">
            <a:normAutofit fontScale="77500" lnSpcReduction="20000"/>
          </a:bodyPr>
          <a:lstStyle/>
          <a:p>
            <a:pPr>
              <a:buClr>
                <a:srgbClr val="00B050"/>
              </a:buClr>
              <a:buSzPct val="115000"/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папка для уроков изобразительного искусства</a:t>
            </a:r>
          </a:p>
          <a:p>
            <a:pPr>
              <a:buClr>
                <a:srgbClr val="00B050"/>
              </a:buClr>
              <a:buSzPct val="11500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В папке: </a:t>
            </a:r>
          </a:p>
          <a:p>
            <a:pPr>
              <a:buClr>
                <a:srgbClr val="00B050"/>
              </a:buClr>
              <a:buSzPct val="115000"/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набор бумаги для акварели формата А4;</a:t>
            </a:r>
          </a:p>
          <a:p>
            <a:pPr>
              <a:buClr>
                <a:srgbClr val="00B050"/>
              </a:buClr>
              <a:buSzPct val="115000"/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цветные карандаши (12  цветов);</a:t>
            </a:r>
          </a:p>
          <a:p>
            <a:pPr>
              <a:buClr>
                <a:srgbClr val="00B050"/>
              </a:buClr>
              <a:buSzPct val="115000"/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акварельные краски (12 цветов);</a:t>
            </a:r>
          </a:p>
          <a:p>
            <a:pPr>
              <a:buClr>
                <a:srgbClr val="00B050"/>
              </a:buClr>
              <a:buSzPct val="115000"/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восковые мелки (12 цветов);</a:t>
            </a:r>
          </a:p>
          <a:p>
            <a:pPr>
              <a:buClr>
                <a:srgbClr val="00B050"/>
              </a:buClr>
              <a:buSzPct val="115000"/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гуашь (6 цветов);</a:t>
            </a:r>
          </a:p>
          <a:p>
            <a:pPr>
              <a:buClr>
                <a:srgbClr val="00B050"/>
              </a:buClr>
              <a:buSzPct val="115000"/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палитра;</a:t>
            </a:r>
          </a:p>
          <a:p>
            <a:pPr>
              <a:buClr>
                <a:srgbClr val="00B050"/>
              </a:buClr>
              <a:buSzPct val="115000"/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баночка-непроливайка;</a:t>
            </a:r>
          </a:p>
          <a:p>
            <a:pPr>
              <a:buClr>
                <a:srgbClr val="00B050"/>
              </a:buClr>
              <a:buSzPct val="115000"/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набор кистей для рисования (2-4 шт. разного размера);</a:t>
            </a:r>
          </a:p>
          <a:p>
            <a:pPr>
              <a:buClr>
                <a:srgbClr val="00B050"/>
              </a:buClr>
              <a:buSzPct val="115000"/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фартук, нарукавники;</a:t>
            </a:r>
          </a:p>
          <a:p>
            <a:pPr>
              <a:buClr>
                <a:srgbClr val="00B050"/>
              </a:buClr>
              <a:buSzPct val="115000"/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сухие и влажные салфетки.</a:t>
            </a:r>
          </a:p>
          <a:p>
            <a:pPr algn="ctr">
              <a:buClr>
                <a:srgbClr val="00B050"/>
              </a:buClr>
              <a:buSzPct val="115000"/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Всё подписать!</a:t>
            </a:r>
          </a:p>
          <a:p>
            <a:pPr>
              <a:buClr>
                <a:srgbClr val="00B050"/>
              </a:buClr>
              <a:buSzPct val="115000"/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773" y="327546"/>
            <a:ext cx="118599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принадлежностей для уроков изобразительного искусства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 descr="C:\Users\максим\Documents\Downloads\4_c7eec50a633e6c2bb682d92f1252f4f3_1376638606.jpg"/>
          <p:cNvPicPr>
            <a:picLocks noChangeAspect="1" noChangeArrowheads="1"/>
          </p:cNvPicPr>
          <p:nvPr/>
        </p:nvPicPr>
        <p:blipFill>
          <a:blip r:embed="rId2" cstate="print"/>
          <a:srcRect l="3307" r="13701"/>
          <a:stretch>
            <a:fillRect/>
          </a:stretch>
        </p:blipFill>
        <p:spPr bwMode="auto">
          <a:xfrm>
            <a:off x="7213414" y="1279957"/>
            <a:ext cx="4688999" cy="37784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473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</TotalTime>
  <Words>1049</Words>
  <Application>Microsoft Office PowerPoint</Application>
  <PresentationFormat>Широкоэкранный</PresentationFormat>
  <Paragraphs>99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Тема Office</vt:lpstr>
      <vt:lpstr>Информация  для родителей  будущих  первоклассников </vt:lpstr>
      <vt:lpstr>Добрый день!</vt:lpstr>
      <vt:lpstr>Презентация PowerPoint</vt:lpstr>
      <vt:lpstr>Что нужно в школу первокласснику?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 школьной форме</vt:lpstr>
      <vt:lpstr>О школьной форме</vt:lpstr>
      <vt:lpstr>Презентация PowerPoint</vt:lpstr>
      <vt:lpstr>   </vt:lpstr>
      <vt:lpstr>Психологическая готовность ребенка к школе представляет собой совокупность личностных качеств, умений и навыков, а также, определенный уровень развития психических функций. </vt:lpstr>
      <vt:lpstr> Личностно-социальная готовность ребенка к школе</vt:lpstr>
      <vt:lpstr>Интеллектуальная готовность ребенка к школе</vt:lpstr>
      <vt:lpstr> Мотивационная готовность ребенка к школе</vt:lpstr>
      <vt:lpstr> Эмоционально-волевая готовность ребенка к школе</vt:lpstr>
      <vt:lpstr>Готовиться к школе нужно заранее – и лучше делать это постепенно в течение всего дошкольного периода. Только тогда сформируется психологическая готовность ребенка к школе – и первый класс будет пройден им без проблем!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Подготовка ребенка к поступлению в первый класс. </dc:title>
  <dc:creator>Пользователь Windows</dc:creator>
  <cp:lastModifiedBy>Пользователь Windows</cp:lastModifiedBy>
  <cp:revision>47</cp:revision>
  <dcterms:created xsi:type="dcterms:W3CDTF">2019-06-03T08:05:45Z</dcterms:created>
  <dcterms:modified xsi:type="dcterms:W3CDTF">2022-06-08T08:25:15Z</dcterms:modified>
</cp:coreProperties>
</file>